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2" roundtripDataSignature="AMtx7miiQKFeLmPbAC9/jZGjMQQRjMG5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3.png"/><Relationship Id="rId6" Type="http://schemas.openxmlformats.org/officeDocument/2006/relationships/image" Target="../media/image7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9.png"/><Relationship Id="rId6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2.png"/><Relationship Id="rId7" Type="http://schemas.openxmlformats.org/officeDocument/2006/relationships/image" Target="../media/image6.png"/><Relationship Id="rId8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0.png"/><Relationship Id="rId6" Type="http://schemas.openxmlformats.org/officeDocument/2006/relationships/image" Target="../media/image8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21.png"/><Relationship Id="rId7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71.png"/><Relationship Id="rId8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0.png"/><Relationship Id="rId6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9.png"/><Relationship Id="rId6" Type="http://schemas.openxmlformats.org/officeDocument/2006/relationships/image" Target="../media/image83.png"/><Relationship Id="rId7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81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9.png"/><Relationship Id="rId6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8.png"/><Relationship Id="rId6" Type="http://schemas.openxmlformats.org/officeDocument/2006/relationships/image" Target="../media/image9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9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1.jpg"/><Relationship Id="rId4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1.jpg"/><Relationship Id="rId4" Type="http://schemas.openxmlformats.org/officeDocument/2006/relationships/image" Target="../media/image10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1.jp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17.jp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1" Type="http://schemas.openxmlformats.org/officeDocument/2006/relationships/image" Target="../media/image54.png"/><Relationship Id="rId10" Type="http://schemas.openxmlformats.org/officeDocument/2006/relationships/image" Target="../media/image33.png"/><Relationship Id="rId9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34982" l="0" r="3500" t="22251"/>
          <a:stretch/>
        </p:blipFill>
        <p:spPr>
          <a:xfrm>
            <a:off x="2859960" y="4897683"/>
            <a:ext cx="10838748" cy="36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83322" y="249256"/>
            <a:ext cx="1935139" cy="193513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284812" y="39706"/>
            <a:ext cx="13989044" cy="1817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76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Capstone Project - I 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8532484"/>
            <a:ext cx="17259300" cy="1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By – </a:t>
            </a:r>
            <a:r>
              <a:rPr lang="en-US" sz="9068">
                <a:solidFill>
                  <a:srgbClr val="B61212"/>
                </a:solidFill>
              </a:rPr>
              <a:t>Reetika Srivastava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2221310" y="1940942"/>
            <a:ext cx="12116049" cy="2956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67" u="none" cap="none" strike="noStrike">
                <a:solidFill>
                  <a:srgbClr val="0B3369"/>
                </a:solidFill>
                <a:latin typeface="Arial"/>
                <a:ea typeface="Arial"/>
                <a:cs typeface="Arial"/>
                <a:sym typeface="Arial"/>
              </a:rPr>
              <a:t>EDA –Play Store app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67" u="none" cap="none" strike="noStrike">
                <a:solidFill>
                  <a:srgbClr val="0B3369"/>
                </a:solidFill>
                <a:latin typeface="Arial"/>
                <a:ea typeface="Arial"/>
                <a:cs typeface="Arial"/>
                <a:sym typeface="Arial"/>
              </a:rPr>
              <a:t>Review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718001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5">
            <a:alphaModFix/>
          </a:blip>
          <a:srcRect b="275" l="0" r="0" t="1313"/>
          <a:stretch/>
        </p:blipFill>
        <p:spPr>
          <a:xfrm>
            <a:off x="296607" y="3518262"/>
            <a:ext cx="17764407" cy="609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2011525" y="122212"/>
            <a:ext cx="13597533" cy="3950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2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(PAID APPS)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2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Number of apps that can be installed at a particular price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25" u="none" cap="none" strike="noStrike">
              <a:solidFill>
                <a:srgbClr val="B6121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70" y="547260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002" y="2753604"/>
            <a:ext cx="18013998" cy="75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38232" y="3384472"/>
            <a:ext cx="5111138" cy="351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2999162" y="678302"/>
            <a:ext cx="12631158" cy="1194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Top app that are of free type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70" y="547260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5">
            <a:alphaModFix/>
          </a:blip>
          <a:srcRect b="8316" l="0" r="0" t="8317"/>
          <a:stretch/>
        </p:blipFill>
        <p:spPr>
          <a:xfrm>
            <a:off x="0" y="3513807"/>
            <a:ext cx="8475565" cy="42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6310" y="3199395"/>
            <a:ext cx="7895413" cy="538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1872200" y="914400"/>
            <a:ext cx="14714974" cy="986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Top categories on google play store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298374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5" y="2264024"/>
            <a:ext cx="8376110" cy="798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7602" y="3083039"/>
            <a:ext cx="9204561" cy="5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83439" y="3563545"/>
            <a:ext cx="8512888" cy="44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1916212" y="619968"/>
            <a:ext cx="14455577" cy="621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Percentage of apps belonging to each category in the playstore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70" y="547260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17770"/>
            <a:ext cx="11366078" cy="696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4403" y="3800638"/>
            <a:ext cx="6443597" cy="377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7">
            <a:alphaModFix/>
          </a:blip>
          <a:srcRect b="0" l="0" r="73787" t="0"/>
          <a:stretch/>
        </p:blipFill>
        <p:spPr>
          <a:xfrm>
            <a:off x="12139374" y="4078233"/>
            <a:ext cx="5921640" cy="321846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2609120" y="872250"/>
            <a:ext cx="13412788" cy="82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Which category aap's most number of install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99787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5" y="3687792"/>
            <a:ext cx="10576194" cy="581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2701" y="4848002"/>
            <a:ext cx="7028312" cy="41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56327" y="5161328"/>
            <a:ext cx="6581061" cy="3489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 txBox="1"/>
          <p:nvPr/>
        </p:nvSpPr>
        <p:spPr>
          <a:xfrm>
            <a:off x="2922551" y="575929"/>
            <a:ext cx="11217077" cy="211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What are the top-10 installed 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apps in any categories?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11310013" y="3091323"/>
            <a:ext cx="5313462" cy="113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Top 10 App in</a:t>
            </a:r>
            <a:endParaRPr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Communication Category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70" y="547260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2701" y="4848002"/>
            <a:ext cx="7028312" cy="41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 rotWithShape="1">
          <a:blip r:embed="rId6">
            <a:alphaModFix/>
          </a:blip>
          <a:srcRect b="3352" l="2764" r="2764" t="0"/>
          <a:stretch/>
        </p:blipFill>
        <p:spPr>
          <a:xfrm>
            <a:off x="0" y="3687792"/>
            <a:ext cx="10886798" cy="61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01161" y="5326445"/>
            <a:ext cx="6291393" cy="284688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11310013" y="3091323"/>
            <a:ext cx="5313462" cy="113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Top 10 App in</a:t>
            </a:r>
            <a:endParaRPr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Communication Category</a:t>
            </a:r>
            <a:endParaRPr/>
          </a:p>
        </p:txBody>
      </p:sp>
      <p:sp>
        <p:nvSpPr>
          <p:cNvPr id="250" name="Google Shape;250;p16"/>
          <p:cNvSpPr txBox="1"/>
          <p:nvPr/>
        </p:nvSpPr>
        <p:spPr>
          <a:xfrm>
            <a:off x="3520146" y="575929"/>
            <a:ext cx="11217077" cy="211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What are the top-10 installed 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appsin any categories?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5">
            <a:alphaModFix/>
          </a:blip>
          <a:srcRect b="2641" l="3451" r="3452" t="0"/>
          <a:stretch/>
        </p:blipFill>
        <p:spPr>
          <a:xfrm>
            <a:off x="0" y="3211176"/>
            <a:ext cx="7104286" cy="70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6865" y="3211176"/>
            <a:ext cx="9526890" cy="591962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2276141" y="346347"/>
            <a:ext cx="11109325" cy="1970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Find top-10 (Genres) categories</a:t>
            </a:r>
            <a:endParaRPr/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wise play store apps installs 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1171" y="2893649"/>
            <a:ext cx="11730784" cy="7094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 txBox="1"/>
          <p:nvPr/>
        </p:nvSpPr>
        <p:spPr>
          <a:xfrm>
            <a:off x="1320442" y="275076"/>
            <a:ext cx="14212241" cy="225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7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WHICH CATEGORY(GENRES) HAS THE</a:t>
            </a:r>
            <a:endParaRPr/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7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HIGHEST RATING ON </a:t>
            </a:r>
            <a:endParaRPr/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17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THE PLAY STORE APP?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16926"/>
            <a:ext cx="18193418" cy="792768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 txBox="1"/>
          <p:nvPr/>
        </p:nvSpPr>
        <p:spPr>
          <a:xfrm>
            <a:off x="2625794" y="288981"/>
            <a:ext cx="13347111" cy="1327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54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Average rating on the app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80" y="1318189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3283839"/>
            <a:ext cx="2395555" cy="2410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700" y="6851609"/>
            <a:ext cx="2406691" cy="240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8480" y="3285446"/>
            <a:ext cx="2424552" cy="24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0880" y="6918878"/>
            <a:ext cx="2272152" cy="227215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028700" y="648763"/>
            <a:ext cx="16207632" cy="1980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90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1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WHY ANALYZE THE GOOGLE PLAYSTORE?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4099410" y="3397314"/>
            <a:ext cx="2619838" cy="280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App Market is set to grow 20% by 2023</a:t>
            </a:r>
            <a:endParaRPr/>
          </a:p>
          <a:p>
            <a:pPr indent="0" lvl="0" marL="0" marR="0" rtl="0" algn="ctr">
              <a:lnSpc>
                <a:spcPct val="131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4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016024" y="3620648"/>
            <a:ext cx="4349161" cy="1672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Apps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comprise 90% of the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Mobile App Market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2729781" y="6852203"/>
            <a:ext cx="4921647" cy="2234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some 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interesting patterns in 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behavior related to 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usage &amp; feedback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099410" y="6571216"/>
            <a:ext cx="3631676" cy="2796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makes an App  popular? Can we predict  how popular it’s going to  be?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 rotWithShape="1">
          <a:blip r:embed="rId5">
            <a:alphaModFix/>
          </a:blip>
          <a:srcRect b="6951" l="0" r="0" t="6952"/>
          <a:stretch/>
        </p:blipFill>
        <p:spPr>
          <a:xfrm>
            <a:off x="2011525" y="5507266"/>
            <a:ext cx="14646495" cy="47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 rotWithShape="1">
          <a:blip r:embed="rId6">
            <a:alphaModFix/>
          </a:blip>
          <a:srcRect b="9179" l="0" r="0" t="9180"/>
          <a:stretch/>
        </p:blipFill>
        <p:spPr>
          <a:xfrm>
            <a:off x="1935536" y="3333870"/>
            <a:ext cx="15323764" cy="169429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2368418" y="423373"/>
            <a:ext cx="11714163" cy="2431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2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Average app ratings depend 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2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on group rating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0420"/>
            <a:ext cx="1493719" cy="149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3899" y="226987"/>
            <a:ext cx="1107115" cy="110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54060"/>
            <a:ext cx="7986071" cy="695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4446" y="3979647"/>
            <a:ext cx="6859453" cy="385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7140" y="4414406"/>
            <a:ext cx="7833873" cy="29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1493719" y="935170"/>
            <a:ext cx="13906699" cy="1757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WHICH CATEGORY(GENRES) HAS THE </a:t>
            </a:r>
            <a:endParaRPr/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HIGHEST REVIEW ON THE PLAY STORE APP?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5" y="2843692"/>
            <a:ext cx="9098125" cy="590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0112" y="2843692"/>
            <a:ext cx="8660901" cy="53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2011525" y="625491"/>
            <a:ext cx="13165092" cy="12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26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Find the count of all app size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909" y="2939937"/>
            <a:ext cx="9144000" cy="298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 rotWithShape="1">
          <a:blip r:embed="rId6">
            <a:alphaModFix/>
          </a:blip>
          <a:srcRect b="3469" l="0" r="0" t="3469"/>
          <a:stretch/>
        </p:blipFill>
        <p:spPr>
          <a:xfrm>
            <a:off x="10105522" y="2939937"/>
            <a:ext cx="7247179" cy="278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123" y="6235967"/>
            <a:ext cx="8623573" cy="35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0739" y="6462025"/>
            <a:ext cx="8076745" cy="33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2011525" y="614802"/>
            <a:ext cx="14117737" cy="108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Distribution of app based on its size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" y="351276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5" y="3332239"/>
            <a:ext cx="8184760" cy="54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2511127" y="346347"/>
            <a:ext cx="13265746" cy="1970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Find out the CONTENT RATING </a:t>
            </a:r>
            <a:endParaRPr/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based all apps availabe on Playstore ?</a:t>
            </a:r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10260002" y="4133564"/>
            <a:ext cx="7064091" cy="546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above plot we can see that Everyone category having majority of apps count.</a:t>
            </a:r>
            <a:endParaRPr/>
          </a:p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majority of the apps (81.00%) in the play store are can be used by everyone. The remaining apps have various age restrictions to use it.</a:t>
            </a:r>
            <a:endParaRPr/>
          </a:p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2859" y="4200239"/>
            <a:ext cx="8408154" cy="49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5" y="3806139"/>
            <a:ext cx="9052179" cy="589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3806139"/>
            <a:ext cx="9225545" cy="619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2943" y="2310038"/>
            <a:ext cx="13394231" cy="1206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2204690" y="868657"/>
            <a:ext cx="13878620" cy="821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Find out how many app are updated every year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07577"/>
            <a:ext cx="11398871" cy="612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25725" y="4608075"/>
            <a:ext cx="5925222" cy="279047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 txBox="1"/>
          <p:nvPr/>
        </p:nvSpPr>
        <p:spPr>
          <a:xfrm>
            <a:off x="2204816" y="698170"/>
            <a:ext cx="13933587" cy="10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Does last update have affect on rating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10038"/>
            <a:ext cx="11859831" cy="80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74046" y="4125194"/>
            <a:ext cx="5886967" cy="3012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74046" y="3952973"/>
            <a:ext cx="5542192" cy="31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2204690" y="772917"/>
            <a:ext cx="13621941" cy="927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Android version based on each category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9941" y="226987"/>
            <a:ext cx="4291072" cy="429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 rotWithShape="1">
          <a:blip r:embed="rId4">
            <a:alphaModFix/>
          </a:blip>
          <a:srcRect b="0" l="0" r="331" t="0"/>
          <a:stretch/>
        </p:blipFill>
        <p:spPr>
          <a:xfrm>
            <a:off x="0" y="226987"/>
            <a:ext cx="13362410" cy="1006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8053" y="5143500"/>
            <a:ext cx="4925590" cy="492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36897"/>
            <a:ext cx="8662642" cy="654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9"/>
          <p:cNvSpPr txBox="1"/>
          <p:nvPr/>
        </p:nvSpPr>
        <p:spPr>
          <a:xfrm>
            <a:off x="2090517" y="570524"/>
            <a:ext cx="14106966" cy="1437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FIND THE PERCENTAGE OF +VE, -VE AND NEUTRAL</a:t>
            </a:r>
            <a:endParaRPr/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 REVIEWS IN THE SENTIMENT COLUMN ?</a:t>
            </a:r>
            <a:endParaRPr/>
          </a:p>
        </p:txBody>
      </p:sp>
      <p:sp>
        <p:nvSpPr>
          <p:cNvPr id="369" name="Google Shape;369;p29"/>
          <p:cNvSpPr txBox="1"/>
          <p:nvPr/>
        </p:nvSpPr>
        <p:spPr>
          <a:xfrm>
            <a:off x="9525579" y="3864126"/>
            <a:ext cx="8762421" cy="5394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3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Positive reviews are 64.12%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3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Negative reviews are 22.10%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3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Neutral reviews are 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3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13.78%</a:t>
            </a:r>
            <a:endParaRPr/>
          </a:p>
        </p:txBody>
      </p:sp>
      <p:pic>
        <p:nvPicPr>
          <p:cNvPr id="370" name="Google Shape;37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6452" y="3734767"/>
            <a:ext cx="9431548" cy="552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16309" l="0" r="0" t="787"/>
          <a:stretch/>
        </p:blipFill>
        <p:spPr>
          <a:xfrm>
            <a:off x="136999" y="2821484"/>
            <a:ext cx="18014002" cy="693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057" y="226987"/>
            <a:ext cx="1969629" cy="19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6">
            <a:alphaModFix/>
          </a:blip>
          <a:srcRect b="1507" l="0" r="0" t="1507"/>
          <a:stretch/>
        </p:blipFill>
        <p:spPr>
          <a:xfrm>
            <a:off x="1682107" y="2146752"/>
            <a:ext cx="15577193" cy="760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2376686" y="292647"/>
            <a:ext cx="8015863" cy="1319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2249" y="3049331"/>
            <a:ext cx="10779155" cy="54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3007" y="8861081"/>
            <a:ext cx="13310586" cy="7944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/>
        </p:nvSpPr>
        <p:spPr>
          <a:xfrm>
            <a:off x="1221865" y="630641"/>
            <a:ext cx="14291728" cy="2032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47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Apps with the highest number of positive reviews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40" y="3443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3640" y="3115604"/>
            <a:ext cx="11599003" cy="488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90" y="8489597"/>
            <a:ext cx="13310586" cy="153641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 txBox="1"/>
          <p:nvPr/>
        </p:nvSpPr>
        <p:spPr>
          <a:xfrm>
            <a:off x="2785538" y="658387"/>
            <a:ext cx="11607105" cy="1970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Apps with the highest number of </a:t>
            </a:r>
            <a:endParaRPr/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negative reviews.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440" y="496788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8702" y="2743901"/>
            <a:ext cx="10204587" cy="680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440" y="4230000"/>
            <a:ext cx="7111790" cy="383446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2357090" y="533927"/>
            <a:ext cx="13457634" cy="2209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sentiment polarity propotional to </a:t>
            </a:r>
            <a:endParaRPr/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sentiment subjectivity?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4">
            <a:alphaModFix/>
          </a:blip>
          <a:srcRect b="326" l="0" r="0" t="327"/>
          <a:stretch/>
        </p:blipFill>
        <p:spPr>
          <a:xfrm>
            <a:off x="0" y="5640497"/>
            <a:ext cx="18061013" cy="464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 rotWithShape="1">
          <a:blip r:embed="rId5">
            <a:alphaModFix/>
          </a:blip>
          <a:srcRect b="0" l="0" r="0" t="7618"/>
          <a:stretch/>
        </p:blipFill>
        <p:spPr>
          <a:xfrm>
            <a:off x="2746696" y="0"/>
            <a:ext cx="10531407" cy="207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6">
            <a:alphaModFix/>
          </a:blip>
          <a:srcRect b="1861" l="0" r="0" t="1862"/>
          <a:stretch/>
        </p:blipFill>
        <p:spPr>
          <a:xfrm>
            <a:off x="96151" y="2070371"/>
            <a:ext cx="13181952" cy="349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4"/>
          <p:cNvPicPr preferRelativeResize="0"/>
          <p:nvPr/>
        </p:nvPicPr>
        <p:blipFill rotWithShape="1">
          <a:blip r:embed="rId3">
            <a:alphaModFix/>
          </a:blip>
          <a:srcRect b="0" l="8212" r="8212" t="0"/>
          <a:stretch/>
        </p:blipFill>
        <p:spPr>
          <a:xfrm>
            <a:off x="3778465" y="-1415831"/>
            <a:ext cx="14163688" cy="124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 b="0" l="8212" r="8212" t="0"/>
          <a:stretch/>
        </p:blipFill>
        <p:spPr>
          <a:xfrm>
            <a:off x="3930865" y="-1263431"/>
            <a:ext cx="14654131" cy="1290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76721"/>
            <a:ext cx="11633101" cy="62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b="0" l="8212" r="8212" t="0"/>
          <a:stretch/>
        </p:blipFill>
        <p:spPr>
          <a:xfrm>
            <a:off x="3778465" y="-1415831"/>
            <a:ext cx="14163688" cy="124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3">
            <a:alphaModFix/>
          </a:blip>
          <a:srcRect b="0" l="8212" r="8212" t="0"/>
          <a:stretch/>
        </p:blipFill>
        <p:spPr>
          <a:xfrm>
            <a:off x="3930865" y="-1263431"/>
            <a:ext cx="14654131" cy="1290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 rotWithShape="1">
          <a:blip r:embed="rId4">
            <a:alphaModFix/>
          </a:blip>
          <a:srcRect b="5207" l="0" r="0" t="5208"/>
          <a:stretch/>
        </p:blipFill>
        <p:spPr>
          <a:xfrm>
            <a:off x="0" y="3036980"/>
            <a:ext cx="10860309" cy="725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/>
          <p:nvPr/>
        </p:nvSpPr>
        <p:spPr>
          <a:xfrm>
            <a:off x="1746411" y="3035898"/>
            <a:ext cx="14795177" cy="378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44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b="0" i="0" lang="en-US" sz="2214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68" y="389713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 b="1302" l="0" r="0" t="1303"/>
          <a:stretch/>
        </p:blipFill>
        <p:spPr>
          <a:xfrm>
            <a:off x="11271093" y="5537114"/>
            <a:ext cx="3275818" cy="404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506" y="5547256"/>
            <a:ext cx="2916507" cy="403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415366"/>
            <a:ext cx="18288000" cy="687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2349818" y="914400"/>
            <a:ext cx="6998097" cy="987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53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4523557" y="9717749"/>
            <a:ext cx="12735743" cy="548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46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7016" r="2015" t="0"/>
          <a:stretch/>
        </p:blipFill>
        <p:spPr>
          <a:xfrm>
            <a:off x="11747335" y="3151509"/>
            <a:ext cx="3622174" cy="199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1472365" y="-52674"/>
            <a:ext cx="11829946" cy="140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99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Dataset Preparation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493" y="0"/>
            <a:ext cx="1969629" cy="19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308" y="2592304"/>
            <a:ext cx="15030431" cy="666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608" y="2306748"/>
            <a:ext cx="17645405" cy="683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5" y="1960801"/>
            <a:ext cx="18242125" cy="832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57" y="226987"/>
            <a:ext cx="1733815" cy="173381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2105507" y="486323"/>
            <a:ext cx="12625685" cy="970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8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Attributes in Google Play store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168" y="389713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5">
            <a:alphaModFix/>
          </a:blip>
          <a:srcRect b="0" l="13666" r="0" t="0"/>
          <a:stretch/>
        </p:blipFill>
        <p:spPr>
          <a:xfrm>
            <a:off x="12034590" y="6710215"/>
            <a:ext cx="5910662" cy="33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6">
            <a:alphaModFix/>
          </a:blip>
          <a:srcRect b="0" l="0" r="935" t="0"/>
          <a:stretch/>
        </p:blipFill>
        <p:spPr>
          <a:xfrm>
            <a:off x="11918828" y="2062277"/>
            <a:ext cx="6142185" cy="464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6993" y="3286116"/>
            <a:ext cx="7777007" cy="539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4280" y="3286116"/>
            <a:ext cx="8762433" cy="49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2349818" y="480364"/>
            <a:ext cx="11366302" cy="1220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75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Attributes in User reviews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5" y="718001"/>
            <a:ext cx="1965650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0" l="0" r="0" t="2574"/>
          <a:stretch/>
        </p:blipFill>
        <p:spPr>
          <a:xfrm>
            <a:off x="2011525" y="879469"/>
            <a:ext cx="10927970" cy="16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150149"/>
            <a:ext cx="6394188" cy="120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1297" y="3150149"/>
            <a:ext cx="5932893" cy="12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69369" y="3150149"/>
            <a:ext cx="5954725" cy="120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39495" y="4358672"/>
            <a:ext cx="2656405" cy="265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75510" y="4358672"/>
            <a:ext cx="2712661" cy="271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9395" y="4374177"/>
            <a:ext cx="2751100" cy="269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1433227" y="3446984"/>
            <a:ext cx="2747268" cy="548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5901297" y="3446984"/>
            <a:ext cx="5932893" cy="548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11369369" y="3446984"/>
            <a:ext cx="5954725" cy="548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Modeling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631174" y="7471384"/>
            <a:ext cx="4351373" cy="2234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 structure of the  dataset and clean  data before analysis</a:t>
            </a: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5901297" y="7471384"/>
            <a:ext cx="5365488" cy="2234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Uncover initial  patterns,  characteristics, and  points of interest  using visual  exploration</a:t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12096119" y="7577052"/>
            <a:ext cx="5163181" cy="2234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Formulate a  statistical model to  forecast an  outcome using  relevant predictors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7174" y="226987"/>
            <a:ext cx="1473840" cy="147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41" y="226987"/>
            <a:ext cx="1969629" cy="19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595" y="5827399"/>
            <a:ext cx="5902162" cy="427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595" y="2360179"/>
            <a:ext cx="7850986" cy="325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9775" y="2744932"/>
            <a:ext cx="8901238" cy="71580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1746702" y="508000"/>
            <a:ext cx="14026259" cy="936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B61212"/>
                </a:solidFill>
                <a:latin typeface="Arial"/>
                <a:ea typeface="Arial"/>
                <a:cs typeface="Arial"/>
                <a:sym typeface="Arial"/>
              </a:rPr>
              <a:t>Percentage of Paid apps v/s Free apps</a:t>
            </a:r>
            <a:endParaRPr/>
          </a:p>
        </p:txBody>
      </p:sp>
      <p:sp>
        <p:nvSpPr>
          <p:cNvPr id="182" name="Google Shape;182;p9"/>
          <p:cNvSpPr txBox="1"/>
          <p:nvPr/>
        </p:nvSpPr>
        <p:spPr>
          <a:xfrm>
            <a:off x="1028700" y="2644620"/>
            <a:ext cx="7149582" cy="2798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7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Observed that 93.00% of Apps are free and only 7.00% of Apps are paid in Play store.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